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1"/>
  </p:notesMasterIdLst>
  <p:handoutMasterIdLst>
    <p:handoutMasterId r:id="rId32"/>
  </p:handoutMasterIdLst>
  <p:sldIdLst>
    <p:sldId id="256" r:id="rId2"/>
    <p:sldId id="291" r:id="rId3"/>
    <p:sldId id="290" r:id="rId4"/>
    <p:sldId id="293" r:id="rId5"/>
    <p:sldId id="323" r:id="rId6"/>
    <p:sldId id="296" r:id="rId7"/>
    <p:sldId id="324" r:id="rId8"/>
    <p:sldId id="299" r:id="rId9"/>
    <p:sldId id="320" r:id="rId10"/>
    <p:sldId id="301" r:id="rId11"/>
    <p:sldId id="321" r:id="rId12"/>
    <p:sldId id="322" r:id="rId13"/>
    <p:sldId id="302" r:id="rId14"/>
    <p:sldId id="304" r:id="rId15"/>
    <p:sldId id="306" r:id="rId16"/>
    <p:sldId id="307" r:id="rId17"/>
    <p:sldId id="305" r:id="rId18"/>
    <p:sldId id="325" r:id="rId19"/>
    <p:sldId id="308" r:id="rId20"/>
    <p:sldId id="310" r:id="rId21"/>
    <p:sldId id="319" r:id="rId22"/>
    <p:sldId id="309" r:id="rId23"/>
    <p:sldId id="311" r:id="rId24"/>
    <p:sldId id="312" r:id="rId25"/>
    <p:sldId id="313" r:id="rId26"/>
    <p:sldId id="314" r:id="rId27"/>
    <p:sldId id="316" r:id="rId28"/>
    <p:sldId id="317" r:id="rId29"/>
    <p:sldId id="318" r:id="rId30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19"/>
    <p:restoredTop sz="87075" autoAdjust="0"/>
  </p:normalViewPr>
  <p:slideViewPr>
    <p:cSldViewPr>
      <p:cViewPr varScale="1">
        <p:scale>
          <a:sx n="134" d="100"/>
          <a:sy n="134" d="100"/>
        </p:scale>
        <p:origin x="138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1/12/23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217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01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THRU PROGRAM</a:t>
            </a:r>
            <a:r>
              <a:rPr lang="en-US" baseline="0" dirty="0"/>
              <a:t> HERE WITH ENVIRONMENT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3067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48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other words, what happens when I type the</a:t>
            </a:r>
            <a:r>
              <a:rPr lang="en-US" baseline="0" dirty="0"/>
              <a:t> expression (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28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Fall 2012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 360: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Fall 2012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 360: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Fall 2012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 360: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Fall 2012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 360: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Fall 2012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 360: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Fall 2012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 360: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Fall 2012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 360: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Fall 2012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 360: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Fall 2012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 360: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Fall 2012</a:t>
            </a:r>
            <a:endParaRPr lang="en-US" dirty="0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 360: Programming Languages</a:t>
            </a:r>
            <a:endParaRPr lang="en-US" dirty="0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738318"/>
            <a:ext cx="7772400" cy="1447800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5372100"/>
            <a:ext cx="3429000" cy="10390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2393" y="4572000"/>
            <a:ext cx="1157016" cy="212119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5624" y="2796298"/>
            <a:ext cx="2358737" cy="15921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" y="2911070"/>
            <a:ext cx="1344931" cy="15130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9814" y="5169594"/>
            <a:ext cx="1981200" cy="12415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53000" y="2804001"/>
            <a:ext cx="1620116" cy="16201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07588" y="4978465"/>
            <a:ext cx="1360220" cy="156150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0400" y="2499731"/>
            <a:ext cx="1622958" cy="22286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4800" y="296245"/>
            <a:ext cx="2478231" cy="65934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351732" y="223098"/>
            <a:ext cx="2584450" cy="114774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Integrity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Rule of thumb – don’t look at anyone else’s code, correct or incorrect.</a:t>
            </a:r>
          </a:p>
          <a:p>
            <a:r>
              <a:rPr lang="en-US" dirty="0"/>
              <a:t>You are to complete assignments individually. </a:t>
            </a:r>
          </a:p>
          <a:p>
            <a:r>
              <a:rPr lang="en-US" dirty="0"/>
              <a:t>You may discuss assignments in general terms with other students including a discussion of how to approach a problem, but the code you write must be your own. </a:t>
            </a:r>
          </a:p>
          <a:p>
            <a:r>
              <a:rPr lang="en-US" dirty="0"/>
              <a:t>You may get help when you are stuck, but this help should be limited and should never involve details of how to code a solution.</a:t>
            </a:r>
          </a:p>
          <a:p>
            <a:r>
              <a:rPr lang="en-US" dirty="0"/>
              <a:t>You may not have another person (current student, former student, tutor, friend, anyone) "walk you through" how to solve an assignment.</a:t>
            </a:r>
          </a:p>
        </p:txBody>
      </p:sp>
    </p:spTree>
    <p:extLst>
      <p:ext uri="{BB962C8B-B14F-4D97-AF65-F5344CB8AC3E}">
        <p14:creationId xmlns:p14="http://schemas.microsoft.com/office/powerpoint/2010/main" val="41414738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little about me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676" r="676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891725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little about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Name (what you want us to call you)</a:t>
            </a:r>
          </a:p>
          <a:p>
            <a:r>
              <a:rPr lang="en-US" dirty="0"/>
              <a:t>Pronouns (optional)</a:t>
            </a:r>
          </a:p>
          <a:p>
            <a:r>
              <a:rPr lang="en-US" dirty="0"/>
              <a:t>Year at Rhodes (first-year, sophomore, etc.)</a:t>
            </a:r>
          </a:p>
          <a:p>
            <a:r>
              <a:rPr lang="en-US" dirty="0"/>
              <a:t>Where you're from (however you want to interpret it)</a:t>
            </a:r>
          </a:p>
          <a:p>
            <a:r>
              <a:rPr lang="en-US" dirty="0"/>
              <a:t>Something boring that you have a strong opinion about.</a:t>
            </a:r>
          </a:p>
        </p:txBody>
      </p:sp>
    </p:spTree>
    <p:extLst>
      <p:ext uri="{BB962C8B-B14F-4D97-AF65-F5344CB8AC3E}">
        <p14:creationId xmlns:p14="http://schemas.microsoft.com/office/powerpoint/2010/main" val="3523125130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i="1" dirty="0"/>
              <a:t>Anything I forgot about course mechanics before we discuss, you know, programming languages?</a:t>
            </a:r>
          </a:p>
        </p:txBody>
      </p:sp>
    </p:spTree>
    <p:extLst>
      <p:ext uri="{BB962C8B-B14F-4D97-AF65-F5344CB8AC3E}">
        <p14:creationId xmlns:p14="http://schemas.microsoft.com/office/powerpoint/2010/main" val="2733202867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course is about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essential concepts relevant in any programming language </a:t>
            </a:r>
          </a:p>
          <a:p>
            <a:pPr lvl="1"/>
            <a:r>
              <a:rPr lang="en-US" dirty="0"/>
              <a:t>And how these pieces fit together</a:t>
            </a:r>
          </a:p>
          <a:p>
            <a:endParaRPr lang="en-US" sz="1000" dirty="0"/>
          </a:p>
          <a:p>
            <a:r>
              <a:rPr lang="en-US" dirty="0"/>
              <a:t>Use Racket and Java (possibly others) because:</a:t>
            </a:r>
          </a:p>
          <a:p>
            <a:pPr lvl="1"/>
            <a:r>
              <a:rPr lang="en-US" dirty="0"/>
              <a:t>They let many of the concepts “shine”</a:t>
            </a:r>
          </a:p>
          <a:p>
            <a:pPr lvl="1"/>
            <a:r>
              <a:rPr lang="en-US" dirty="0"/>
              <a:t>Using multiple languages shows how the same concept can “look different” or actually be slightly different in another language</a:t>
            </a:r>
            <a:br>
              <a:rPr lang="en-US" dirty="0"/>
            </a:br>
            <a:endParaRPr lang="en-US" sz="1000" dirty="0"/>
          </a:p>
          <a:p>
            <a:r>
              <a:rPr lang="en-US" dirty="0"/>
              <a:t>A big focus on </a:t>
            </a:r>
            <a:r>
              <a:rPr lang="en-US" i="1" dirty="0"/>
              <a:t>functional programming</a:t>
            </a:r>
          </a:p>
          <a:p>
            <a:pPr lvl="1"/>
            <a:r>
              <a:rPr lang="en-US" dirty="0"/>
              <a:t>No </a:t>
            </a:r>
            <a:r>
              <a:rPr lang="en-US" i="1" dirty="0"/>
              <a:t>mutation</a:t>
            </a:r>
            <a:r>
              <a:rPr lang="en-US" dirty="0"/>
              <a:t> (assignment statements) (!)</a:t>
            </a:r>
          </a:p>
          <a:p>
            <a:pPr lvl="1"/>
            <a:r>
              <a:rPr lang="en-US" dirty="0"/>
              <a:t>No loops! Only recursion!</a:t>
            </a:r>
          </a:p>
          <a:p>
            <a:pPr lvl="1"/>
            <a:r>
              <a:rPr lang="en-US" dirty="0"/>
              <a:t>Using </a:t>
            </a:r>
            <a:r>
              <a:rPr lang="en-US" i="1" dirty="0"/>
              <a:t>first-class functions</a:t>
            </a:r>
            <a:r>
              <a:rPr lang="en-US" dirty="0"/>
              <a:t> (can’t explain that yet)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1888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this course is about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at least the next two weeks, </a:t>
            </a:r>
            <a:r>
              <a:rPr lang="en-US" b="1" i="1" dirty="0">
                <a:solidFill>
                  <a:schemeClr val="accent2"/>
                </a:solidFill>
              </a:rPr>
              <a:t>“let go of Java and Python”</a:t>
            </a:r>
          </a:p>
          <a:p>
            <a:pPr lvl="1"/>
            <a:r>
              <a:rPr lang="en-US" dirty="0"/>
              <a:t>Learn Racket as a “totally new way of programming”</a:t>
            </a:r>
          </a:p>
          <a:p>
            <a:pPr lvl="1"/>
            <a:r>
              <a:rPr lang="en-US" dirty="0"/>
              <a:t>Later we’ll contrast with what you know</a:t>
            </a:r>
          </a:p>
          <a:p>
            <a:pPr lvl="1"/>
            <a:r>
              <a:rPr lang="en-US" dirty="0"/>
              <a:t>Saying “oh that is kind of like that thing in Java/Python” will confuse you, slow you down, and make you learn less</a:t>
            </a:r>
          </a:p>
          <a:p>
            <a:pPr lvl="1"/>
            <a:endParaRPr lang="en-US" dirty="0"/>
          </a:p>
          <a:p>
            <a:r>
              <a:rPr lang="en-US" dirty="0"/>
              <a:t>In a few weeks, we’ll have the background to</a:t>
            </a:r>
          </a:p>
          <a:p>
            <a:pPr lvl="1"/>
            <a:r>
              <a:rPr lang="en-US" dirty="0"/>
              <a:t>Intelligently motivate the course</a:t>
            </a:r>
          </a:p>
          <a:p>
            <a:pPr lvl="1"/>
            <a:r>
              <a:rPr lang="en-US" dirty="0"/>
              <a:t>Understand how functional programming is often simple, powerful, and good style – even when using Python or Java</a:t>
            </a:r>
          </a:p>
          <a:p>
            <a:pPr lvl="1"/>
            <a:r>
              <a:rPr lang="en-US" dirty="0"/>
              <a:t>Understand why functional programming is increasingly important in the “real world” even if Racket/Scheme/Lisp aren't widely popular languages in industry.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0043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claim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495800"/>
          </a:xfrm>
        </p:spPr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i="1" dirty="0"/>
              <a:t>Learning to think about software in this “PL” way will make you a better programmer even if/when you go back to old ways.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i="1" dirty="0"/>
              <a:t>It will also give you the mental tools and experience you need for a lifetime of confidently picking up new languages and ideas.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822865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strange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next few weeks will use</a:t>
            </a:r>
          </a:p>
          <a:p>
            <a:pPr lvl="1"/>
            <a:r>
              <a:rPr lang="en-US" dirty="0"/>
              <a:t>The Racket language (a variant of Scheme)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DrRacket</a:t>
            </a:r>
            <a:r>
              <a:rPr lang="en-US" dirty="0"/>
              <a:t> editing environment</a:t>
            </a:r>
          </a:p>
          <a:p>
            <a:pPr lvl="1"/>
            <a:r>
              <a:rPr lang="en-US" dirty="0"/>
              <a:t>A read-</a:t>
            </a:r>
            <a:r>
              <a:rPr lang="en-US" dirty="0" err="1"/>
              <a:t>eval</a:t>
            </a:r>
            <a:r>
              <a:rPr lang="en-US" dirty="0"/>
              <a:t>-print-loop (REPL) for evaluating programs</a:t>
            </a:r>
          </a:p>
          <a:p>
            <a:pPr lvl="1"/>
            <a:endParaRPr lang="en-US" sz="1000" dirty="0"/>
          </a:p>
          <a:p>
            <a:r>
              <a:rPr lang="en-US" i="1" dirty="0"/>
              <a:t>You</a:t>
            </a:r>
            <a:r>
              <a:rPr lang="en-US" dirty="0"/>
              <a:t> need to get things installed, configured, and usable</a:t>
            </a:r>
          </a:p>
          <a:p>
            <a:pPr lvl="1"/>
            <a:r>
              <a:rPr lang="en-US" dirty="0"/>
              <a:t>On your own machine</a:t>
            </a:r>
          </a:p>
          <a:p>
            <a:pPr lvl="1"/>
            <a:r>
              <a:rPr lang="en-US" dirty="0"/>
              <a:t>Instructions are online (read carefully; ask questions)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Working in strange environments is a CS life skill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318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hop over to </a:t>
            </a:r>
            <a:r>
              <a:rPr lang="en-US" dirty="0" err="1"/>
              <a:t>DrRacket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304888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very simple Racket program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43000" y="1676400"/>
            <a:ext cx="6781800" cy="3657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0" noProof="0" dirty="0">
                <a:solidFill>
                  <a:srgbClr val="7030A0"/>
                </a:solidFill>
                <a:latin typeface="Courier New" pitchFamily="49" charset="0"/>
              </a:rPr>
              <a:t>;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My first Racket program 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1" i="0" u="none" strike="noStrike" kern="0" cap="none" spc="0" normalizeH="0" baseline="0" noProof="0" dirty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x 3)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y 7)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z (- x y))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q (* (+ x 2) (- z 3)))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abs-of-z (if (&lt; z 0) (- z) z))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90231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648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have 14 weeks to learn </a:t>
            </a:r>
            <a:r>
              <a:rPr lang="en-US" i="1" dirty="0"/>
              <a:t>the</a:t>
            </a:r>
            <a:r>
              <a:rPr lang="en-US" dirty="0"/>
              <a:t> </a:t>
            </a:r>
            <a:r>
              <a:rPr lang="en-US" i="1" dirty="0"/>
              <a:t>fundamental concepts</a:t>
            </a:r>
            <a:r>
              <a:rPr lang="en-US" dirty="0"/>
              <a:t> of programming languages.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With hard work, patience, and an open mind, this course makes you a much better programmer</a:t>
            </a:r>
          </a:p>
          <a:p>
            <a:pPr lvl="1"/>
            <a:r>
              <a:rPr lang="en-US" dirty="0"/>
              <a:t>Even in languages we won’t use</a:t>
            </a:r>
          </a:p>
          <a:p>
            <a:pPr lvl="1"/>
            <a:r>
              <a:rPr lang="en-US" dirty="0"/>
              <a:t>Learn the core ideas around which </a:t>
            </a:r>
            <a:r>
              <a:rPr lang="en-US" i="1" dirty="0"/>
              <a:t>every</a:t>
            </a:r>
            <a:r>
              <a:rPr lang="en-US" dirty="0"/>
              <a:t> language is built, despite countless surface-level differences and variations</a:t>
            </a:r>
          </a:p>
          <a:p>
            <a:pPr lvl="1"/>
            <a:r>
              <a:rPr lang="en-US" i="1" dirty="0"/>
              <a:t>Poor</a:t>
            </a:r>
            <a:r>
              <a:rPr lang="en-US" dirty="0"/>
              <a:t> course summary: “We learned Racket.”</a:t>
            </a:r>
          </a:p>
          <a:p>
            <a:pPr marL="457200" lvl="1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dirty="0"/>
              <a:t>Today’s class:</a:t>
            </a:r>
          </a:p>
          <a:p>
            <a:pPr lvl="1"/>
            <a:r>
              <a:rPr lang="en-US" dirty="0"/>
              <a:t>Course mechanics</a:t>
            </a:r>
          </a:p>
          <a:p>
            <a:pPr lvl="1"/>
            <a:r>
              <a:rPr lang="en-US" i="1" dirty="0"/>
              <a:t>[A rain-check on motivation]</a:t>
            </a:r>
          </a:p>
          <a:p>
            <a:pPr lvl="1"/>
            <a:r>
              <a:rPr lang="en-US" dirty="0"/>
              <a:t>Dive into Racket, our first new language</a:t>
            </a:r>
          </a:p>
        </p:txBody>
      </p:sp>
    </p:spTree>
    <p:extLst>
      <p:ext uri="{BB962C8B-B14F-4D97-AF65-F5344CB8AC3E}">
        <p14:creationId xmlns:p14="http://schemas.microsoft.com/office/powerpoint/2010/main" val="19284208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Racket from the beginning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Racket program is a sequence of </a:t>
            </a:r>
            <a:r>
              <a:rPr lang="en-US" i="1" dirty="0"/>
              <a:t>definitions </a:t>
            </a:r>
            <a:r>
              <a:rPr lang="en-US" dirty="0"/>
              <a:t>and </a:t>
            </a:r>
            <a:r>
              <a:rPr lang="en-US" i="1" dirty="0"/>
              <a:t>expressions</a:t>
            </a:r>
          </a:p>
          <a:p>
            <a:pPr lvl="1"/>
            <a:r>
              <a:rPr lang="en-US" dirty="0"/>
              <a:t>A </a:t>
            </a:r>
            <a:r>
              <a:rPr lang="en-US" i="1" dirty="0"/>
              <a:t>definition </a:t>
            </a:r>
            <a:r>
              <a:rPr lang="en-US" dirty="0"/>
              <a:t>binds a value to a variable.  </a:t>
            </a:r>
          </a:p>
          <a:p>
            <a:pPr lvl="1"/>
            <a:r>
              <a:rPr lang="en-US" dirty="0"/>
              <a:t>An </a:t>
            </a:r>
            <a:r>
              <a:rPr lang="en-US" i="1" dirty="0"/>
              <a:t>expression</a:t>
            </a:r>
            <a:r>
              <a:rPr lang="en-US" dirty="0"/>
              <a:t> is something that can be evaluated.</a:t>
            </a:r>
          </a:p>
          <a:p>
            <a:pPr lvl="1"/>
            <a:r>
              <a:rPr lang="en-US" dirty="0"/>
              <a:t>Expressions </a:t>
            </a:r>
            <a:r>
              <a:rPr lang="en-US" b="1" dirty="0"/>
              <a:t>always</a:t>
            </a:r>
            <a:r>
              <a:rPr lang="en-US" dirty="0"/>
              <a:t> evaluate to a </a:t>
            </a:r>
            <a:r>
              <a:rPr lang="en-US" i="1" dirty="0"/>
              <a:t>value</a:t>
            </a:r>
            <a:r>
              <a:rPr lang="en-US" dirty="0"/>
              <a:t> (definitions </a:t>
            </a:r>
            <a:r>
              <a:rPr lang="en-US" b="1" dirty="0"/>
              <a:t>never</a:t>
            </a:r>
            <a:r>
              <a:rPr lang="en-US" dirty="0"/>
              <a:t> do).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Each binding or expression is evaluated in the order they appear, using the </a:t>
            </a:r>
            <a:r>
              <a:rPr lang="en-US" i="1" dirty="0"/>
              <a:t>environment</a:t>
            </a:r>
            <a:r>
              <a:rPr lang="en-US" dirty="0"/>
              <a:t> produced by any previous definitions and expressions.</a:t>
            </a:r>
          </a:p>
          <a:p>
            <a:pPr lvl="1"/>
            <a:r>
              <a:rPr lang="en-US" dirty="0"/>
              <a:t>An </a:t>
            </a:r>
            <a:r>
              <a:rPr lang="en-US" i="1" dirty="0"/>
              <a:t>environment</a:t>
            </a:r>
            <a:r>
              <a:rPr lang="en-US" dirty="0"/>
              <a:t> holds variables and their </a:t>
            </a:r>
            <a:r>
              <a:rPr lang="en-US" i="1" dirty="0"/>
              <a:t>values</a:t>
            </a:r>
            <a:r>
              <a:rPr lang="en-US" dirty="0"/>
              <a:t> (bindings).</a:t>
            </a:r>
          </a:p>
          <a:p>
            <a:pPr lvl="1"/>
            <a:r>
              <a:rPr lang="en-US" dirty="0"/>
              <a:t>A </a:t>
            </a:r>
            <a:r>
              <a:rPr lang="en-US" i="1" dirty="0"/>
              <a:t>value</a:t>
            </a:r>
            <a:r>
              <a:rPr lang="en-US" dirty="0"/>
              <a:t> is the result of evaluating an expression</a:t>
            </a:r>
            <a:r>
              <a:rPr lang="en-US" i="1" dirty="0"/>
              <a:t>.</a:t>
            </a:r>
          </a:p>
          <a:p>
            <a:pPr lvl="1"/>
            <a:r>
              <a:rPr lang="en-US" dirty="0"/>
              <a:t>Let's run through how the environment would look for our sample program.</a:t>
            </a:r>
          </a:p>
        </p:txBody>
      </p:sp>
    </p:spTree>
    <p:extLst>
      <p:ext uri="{BB962C8B-B14F-4D97-AF65-F5344CB8AC3E}">
        <p14:creationId xmlns:p14="http://schemas.microsoft.com/office/powerpoint/2010/main" val="31652840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vs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 is how you write something.</a:t>
            </a:r>
          </a:p>
          <a:p>
            <a:endParaRPr lang="en-US" dirty="0"/>
          </a:p>
          <a:p>
            <a:r>
              <a:rPr lang="en-US" dirty="0"/>
              <a:t>Semantics is what that something means.</a:t>
            </a:r>
          </a:p>
          <a:p>
            <a:pPr lvl="1"/>
            <a:r>
              <a:rPr lang="en-US" dirty="0"/>
              <a:t>Type-checking (at run time in Racket)</a:t>
            </a:r>
          </a:p>
          <a:p>
            <a:pPr lvl="1"/>
            <a:r>
              <a:rPr lang="en-US" dirty="0"/>
              <a:t>Evaluation (as the program runs)</a:t>
            </a:r>
          </a:p>
        </p:txBody>
      </p:sp>
    </p:spTree>
    <p:extLst>
      <p:ext uri="{BB962C8B-B14F-4D97-AF65-F5344CB8AC3E}">
        <p14:creationId xmlns:p14="http://schemas.microsoft.com/office/powerpoint/2010/main" val="11416072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667000"/>
            <a:ext cx="7772400" cy="3505200"/>
          </a:xfrm>
        </p:spPr>
        <p:txBody>
          <a:bodyPr/>
          <a:lstStyle/>
          <a:p>
            <a:r>
              <a:rPr lang="en-US" i="1" dirty="0"/>
              <a:t>Syntax</a:t>
            </a:r>
            <a:r>
              <a:rPr lang="en-US" dirty="0"/>
              <a:t>:</a:t>
            </a:r>
          </a:p>
          <a:p>
            <a:pPr lvl="1"/>
            <a:r>
              <a:rPr lang="en-US" i="1" dirty="0"/>
              <a:t>Keyword</a:t>
            </a:r>
            <a:r>
              <a:rPr lang="en-US" dirty="0"/>
              <a:t>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define</a:t>
            </a:r>
            <a:endParaRPr lang="en-US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i="1" dirty="0">
                <a:cs typeface="Courier New" pitchFamily="49" charset="0"/>
              </a:rPr>
              <a:t>Variable 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x</a:t>
            </a:r>
          </a:p>
          <a:p>
            <a:pPr lvl="1"/>
            <a:r>
              <a:rPr lang="en-US" i="1" dirty="0">
                <a:cs typeface="Courier New" pitchFamily="49" charset="0"/>
              </a:rPr>
              <a:t>Expression </a:t>
            </a:r>
            <a:r>
              <a:rPr lang="en-US" dirty="0">
                <a:cs typeface="Courier New" pitchFamily="49" charset="0"/>
              </a:rPr>
              <a:t>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endParaRPr lang="en-US" dirty="0">
              <a:cs typeface="Courier New" pitchFamily="49" charset="0"/>
            </a:endParaRPr>
          </a:p>
          <a:p>
            <a:pPr lvl="2"/>
            <a:r>
              <a:rPr lang="en-US" dirty="0">
                <a:cs typeface="Courier New" pitchFamily="49" charset="0"/>
              </a:rPr>
              <a:t>many forms of these, most containing </a:t>
            </a:r>
            <a:r>
              <a:rPr lang="en-US" dirty="0" err="1">
                <a:cs typeface="Courier New" pitchFamily="49" charset="0"/>
              </a:rPr>
              <a:t>subexpressions</a:t>
            </a:r>
            <a:endParaRPr lang="en-US" dirty="0">
              <a:cs typeface="Courier New" pitchFamily="49" charset="0"/>
            </a:endParaRPr>
          </a:p>
          <a:p>
            <a:r>
              <a:rPr lang="en-US" i="1" dirty="0"/>
              <a:t>Semantics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Evaluate the expression </a:t>
            </a:r>
            <a:r>
              <a:rPr lang="en-US" b="1" i="1" dirty="0">
                <a:latin typeface="Courier New"/>
                <a:cs typeface="Courier New"/>
              </a:rPr>
              <a:t>e</a:t>
            </a:r>
            <a:r>
              <a:rPr lang="en-US" dirty="0"/>
              <a:t> and add a </a:t>
            </a:r>
            <a:r>
              <a:rPr lang="en-US" i="1" dirty="0"/>
              <a:t>binding</a:t>
            </a:r>
            <a:r>
              <a:rPr lang="en-US" dirty="0"/>
              <a:t> to the current </a:t>
            </a:r>
            <a:r>
              <a:rPr lang="en-US" i="1" dirty="0"/>
              <a:t>environment</a:t>
            </a:r>
            <a:r>
              <a:rPr lang="en-US" dirty="0"/>
              <a:t>.</a:t>
            </a:r>
            <a:endParaRPr lang="en-US" dirty="0">
              <a:cs typeface="Courier New" pitchFamily="49" charset="0"/>
            </a:endParaRPr>
          </a:p>
          <a:p>
            <a:pPr lvl="1"/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43000" y="1295400"/>
            <a:ext cx="6553200" cy="457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q (* (+ x 2) (- z 3)))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838200" y="1905000"/>
            <a:ext cx="2590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b="0" i="1" dirty="0"/>
              <a:t>More generally:</a:t>
            </a:r>
            <a:endParaRPr lang="en-US" b="0" dirty="0"/>
          </a:p>
        </p:txBody>
      </p:sp>
      <p:sp>
        <p:nvSpPr>
          <p:cNvPr id="11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238500" y="1981200"/>
            <a:ext cx="2362200" cy="457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(define </a:t>
            </a:r>
            <a:r>
              <a:rPr lang="en-US" sz="2000" i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i="1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890224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8305800" cy="4724400"/>
          </a:xfrm>
        </p:spPr>
        <p:txBody>
          <a:bodyPr/>
          <a:lstStyle/>
          <a:p>
            <a:r>
              <a:rPr lang="en-US" dirty="0"/>
              <a:t>We will see many kinds of expressions: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3   1/4</a:t>
            </a:r>
            <a:r>
              <a:rPr lang="en-US" b="1" dirty="0"/>
              <a:t>    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#f   #t    x</a:t>
            </a:r>
            <a:r>
              <a:rPr lang="en-US" b="1" dirty="0"/>
              <a:t>     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(+ e1 e2)  (* e1 e2)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(if test e1 e2)</a:t>
            </a:r>
            <a:br>
              <a:rPr lang="en-US" b="1" dirty="0">
                <a:latin typeface="Courier New" pitchFamily="49" charset="0"/>
                <a:cs typeface="Courier New" pitchFamily="49" charset="0"/>
              </a:rPr>
            </a:br>
            <a:endParaRPr lang="en-US" b="1" i="1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/>
              <a:t>Can get arbitrarily large since any subexpression can contain </a:t>
            </a:r>
            <a:r>
              <a:rPr lang="en-US" dirty="0" err="1"/>
              <a:t>subsubexpressions</a:t>
            </a:r>
            <a:r>
              <a:rPr lang="en-US" dirty="0"/>
              <a:t>, etc. </a:t>
            </a:r>
            <a:br>
              <a:rPr lang="en-US" dirty="0"/>
            </a:br>
            <a:endParaRPr lang="en-US" dirty="0"/>
          </a:p>
          <a:p>
            <a:r>
              <a:rPr lang="en-US" dirty="0"/>
              <a:t>Syntax and semantics vary depending on type of expression.</a:t>
            </a:r>
          </a:p>
        </p:txBody>
      </p:sp>
    </p:spTree>
    <p:extLst>
      <p:ext uri="{BB962C8B-B14F-4D97-AF65-F5344CB8AC3E}">
        <p14:creationId xmlns:p14="http://schemas.microsoft.com/office/powerpoint/2010/main" val="7426118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Expressions: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Syntax: </a:t>
            </a:r>
          </a:p>
          <a:p>
            <a:pPr lvl="1"/>
            <a:r>
              <a:rPr lang="en-US" dirty="0"/>
              <a:t>sequence of letters, digits, hyphen, underscore, not starting with digit</a:t>
            </a:r>
          </a:p>
          <a:p>
            <a:pPr lvl="1"/>
            <a:r>
              <a:rPr lang="en-US" dirty="0"/>
              <a:t>sometimes called </a:t>
            </a:r>
            <a:r>
              <a:rPr lang="en-US" i="1" dirty="0"/>
              <a:t>identifiers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Type-checking: </a:t>
            </a:r>
          </a:p>
          <a:p>
            <a:pPr lvl="1"/>
            <a:r>
              <a:rPr lang="en-US" dirty="0"/>
              <a:t>Not applicable</a:t>
            </a:r>
          </a:p>
          <a:p>
            <a:pPr lvl="1"/>
            <a:endParaRPr lang="en-US" dirty="0"/>
          </a:p>
          <a:p>
            <a:r>
              <a:rPr lang="en-US" dirty="0"/>
              <a:t>Evaluation: </a:t>
            </a:r>
          </a:p>
          <a:p>
            <a:pPr lvl="1"/>
            <a:r>
              <a:rPr lang="en-US" dirty="0"/>
              <a:t>Look up value in current environment</a:t>
            </a:r>
          </a:p>
        </p:txBody>
      </p:sp>
    </p:spTree>
    <p:extLst>
      <p:ext uri="{BB962C8B-B14F-4D97-AF65-F5344CB8AC3E}">
        <p14:creationId xmlns:p14="http://schemas.microsoft.com/office/powerpoint/2010/main" val="7839775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Expressions: Addition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Syntax: </a:t>
            </a:r>
          </a:p>
          <a:p>
            <a:pPr marL="0" indent="0">
              <a:buNone/>
            </a:pPr>
            <a:r>
              <a:rPr lang="en-US" b="1" i="1" dirty="0">
                <a:latin typeface="Courier New" pitchFamily="49" charset="0"/>
                <a:cs typeface="Courier New" pitchFamily="49" charset="0"/>
              </a:rPr>
              <a:t>	(+ e1 e2) </a:t>
            </a:r>
            <a:r>
              <a:rPr lang="en-US" dirty="0"/>
              <a:t>where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e1</a:t>
            </a:r>
            <a:r>
              <a:rPr lang="en-US" dirty="0"/>
              <a:t> and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e2</a:t>
            </a:r>
            <a:r>
              <a:rPr lang="en-US" dirty="0"/>
              <a:t> are expressions</a:t>
            </a:r>
          </a:p>
          <a:p>
            <a:endParaRPr lang="en-US" dirty="0"/>
          </a:p>
          <a:p>
            <a:r>
              <a:rPr lang="en-US" dirty="0"/>
              <a:t>Type-checking: </a:t>
            </a:r>
          </a:p>
          <a:p>
            <a:pPr marL="0" indent="0">
              <a:buNone/>
            </a:pPr>
            <a:r>
              <a:rPr lang="en-US" dirty="0"/>
              <a:t>	If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e1</a:t>
            </a:r>
            <a:r>
              <a:rPr lang="en-US" dirty="0"/>
              <a:t> and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e2</a:t>
            </a:r>
            <a:r>
              <a:rPr lang="en-US" dirty="0"/>
              <a:t> have type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integer</a:t>
            </a:r>
            <a:r>
              <a:rPr lang="en-US" dirty="0"/>
              <a:t>, 	</a:t>
            </a:r>
          </a:p>
          <a:p>
            <a:pPr marL="0" indent="0">
              <a:buNone/>
            </a:pPr>
            <a:r>
              <a:rPr lang="en-US" dirty="0"/>
              <a:t>	then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(+ e1 e2) </a:t>
            </a:r>
            <a:r>
              <a:rPr lang="en-US" dirty="0"/>
              <a:t>has type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integer</a:t>
            </a:r>
          </a:p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	(</a:t>
            </a:r>
            <a:r>
              <a:rPr lang="en-US" dirty="0">
                <a:cs typeface="Courier New" pitchFamily="49" charset="0"/>
              </a:rPr>
              <a:t>also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rational, real, complex)</a:t>
            </a:r>
            <a:endParaRPr lang="en-US" dirty="0"/>
          </a:p>
          <a:p>
            <a:endParaRPr lang="en-US" dirty="0"/>
          </a:p>
          <a:p>
            <a:r>
              <a:rPr lang="en-US" dirty="0"/>
              <a:t>Evaluation: </a:t>
            </a:r>
          </a:p>
          <a:p>
            <a:pPr marL="457200" lvl="1" indent="0">
              <a:buNone/>
            </a:pPr>
            <a:r>
              <a:rPr lang="en-US" dirty="0"/>
              <a:t>	If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e1</a:t>
            </a:r>
            <a:r>
              <a:rPr lang="en-US" dirty="0"/>
              <a:t> evaluates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v1</a:t>
            </a:r>
            <a:r>
              <a:rPr lang="en-US" dirty="0"/>
              <a:t> and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e2</a:t>
            </a:r>
            <a:r>
              <a:rPr lang="en-US" dirty="0"/>
              <a:t> evaluates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v2</a:t>
            </a:r>
            <a:r>
              <a:rPr lang="en-US" dirty="0"/>
              <a:t>,</a:t>
            </a:r>
          </a:p>
          <a:p>
            <a:pPr marL="457200" lvl="1" indent="0">
              <a:buNone/>
            </a:pPr>
            <a:r>
              <a:rPr lang="en-US" dirty="0"/>
              <a:t>	then </a:t>
            </a:r>
            <a:r>
              <a:rPr lang="en-US" b="1" i="1" dirty="0">
                <a:latin typeface="Courier New" pitchFamily="49" charset="0"/>
                <a:cs typeface="Courier New" pitchFamily="49" charset="0"/>
              </a:rPr>
              <a:t>(+ e1 e2) </a:t>
            </a:r>
            <a:r>
              <a:rPr lang="en-US" dirty="0"/>
              <a:t>evaluates to sum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v1</a:t>
            </a:r>
            <a:r>
              <a:rPr lang="en-US" dirty="0"/>
              <a:t> 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v2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321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Expressions: Values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values are expressions</a:t>
            </a:r>
          </a:p>
          <a:p>
            <a:endParaRPr lang="en-US" dirty="0"/>
          </a:p>
          <a:p>
            <a:r>
              <a:rPr lang="en-US" dirty="0"/>
              <a:t>Not all expressions are values  (but all expressions </a:t>
            </a:r>
            <a:r>
              <a:rPr lang="en-US" i="1" dirty="0"/>
              <a:t>evaluate</a:t>
            </a:r>
            <a:r>
              <a:rPr lang="en-US" dirty="0"/>
              <a:t> to values)</a:t>
            </a:r>
          </a:p>
          <a:p>
            <a:endParaRPr lang="en-US" dirty="0"/>
          </a:p>
          <a:p>
            <a:r>
              <a:rPr lang="en-US" dirty="0"/>
              <a:t>A value “evaluates to itself” in “zero steps”</a:t>
            </a:r>
          </a:p>
          <a:p>
            <a:endParaRPr lang="en-US" dirty="0"/>
          </a:p>
          <a:p>
            <a:r>
              <a:rPr lang="en-US" dirty="0"/>
              <a:t>Examples: 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34</a:t>
            </a:r>
            <a:r>
              <a:rPr lang="en-US" dirty="0"/>
              <a:t>,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17</a:t>
            </a:r>
            <a:r>
              <a:rPr lang="en-US" dirty="0"/>
              <a:t>,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42</a:t>
            </a:r>
            <a:r>
              <a:rPr lang="en-US" dirty="0"/>
              <a:t>  have type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integer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#t</a:t>
            </a:r>
            <a:r>
              <a:rPr lang="en-US" dirty="0"/>
              <a:t>,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#f</a:t>
            </a:r>
            <a:r>
              <a:rPr lang="en-US" dirty="0"/>
              <a:t> have type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boolean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2646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slightly tougher 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i="1" dirty="0"/>
              <a:t>What are the syntax, typing rules, and evaluation rules for less-than expressions?</a:t>
            </a:r>
          </a:p>
          <a:p>
            <a:pPr marL="0" indent="0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i="1" dirty="0"/>
              <a:t>What are the syntax, typing rules, and evaluation rules for 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sz="2800" i="1" dirty="0"/>
              <a:t> expressions?</a:t>
            </a:r>
          </a:p>
          <a:p>
            <a:pPr marL="0" indent="0" algn="ctr">
              <a:buNone/>
            </a:pPr>
            <a:endParaRPr lang="en-US" sz="2800" i="1" dirty="0"/>
          </a:p>
          <a:p>
            <a:pPr marL="0" indent="0" algn="ctr">
              <a:buNone/>
            </a:pP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690043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foundation we need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have many more expressions to learn before we can write “anything interesting”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Syntax, typing rules, evaluation rules will guide us the whole way!</a:t>
            </a:r>
          </a:p>
          <a:p>
            <a:pPr marL="457200" lvl="1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Preview of what’s to come:</a:t>
            </a:r>
          </a:p>
          <a:p>
            <a:pPr lvl="1"/>
            <a:r>
              <a:rPr lang="en-US" strike="sngStrike" dirty="0"/>
              <a:t>Mutation </a:t>
            </a:r>
            <a:r>
              <a:rPr lang="en-US" dirty="0"/>
              <a:t>(a.k.a. assignment): use new bindings instead</a:t>
            </a:r>
          </a:p>
          <a:p>
            <a:pPr lvl="1"/>
            <a:r>
              <a:rPr lang="en-US" strike="sngStrike" dirty="0"/>
              <a:t>Statements:</a:t>
            </a:r>
            <a:r>
              <a:rPr lang="en-US" dirty="0"/>
              <a:t> everything is an expression (well, except definitions)</a:t>
            </a:r>
          </a:p>
          <a:p>
            <a:pPr lvl="1"/>
            <a:r>
              <a:rPr lang="en-US" strike="sngStrike" dirty="0"/>
              <a:t>Loops:</a:t>
            </a:r>
            <a:r>
              <a:rPr lang="en-US" dirty="0"/>
              <a:t> use recursion instead</a:t>
            </a:r>
          </a:p>
        </p:txBody>
      </p:sp>
    </p:spTree>
    <p:extLst>
      <p:ext uri="{BB962C8B-B14F-4D97-AF65-F5344CB8AC3E}">
        <p14:creationId xmlns:p14="http://schemas.microsoft.com/office/powerpoint/2010/main" val="12583314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Pragmatics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Lecture has emphasized building up from simple pieces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But in practice you make mistakes and get inscrutable messages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Example gotcha: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(define x = 7)</a:t>
            </a:r>
            <a:r>
              <a:rPr lang="en-US" dirty="0"/>
              <a:t> instead of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(define x 7)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Work on developing resilience to mistakes</a:t>
            </a:r>
          </a:p>
          <a:p>
            <a:pPr lvl="1"/>
            <a:r>
              <a:rPr lang="en-US" dirty="0"/>
              <a:t>Slow down</a:t>
            </a:r>
          </a:p>
          <a:p>
            <a:pPr lvl="1"/>
            <a:r>
              <a:rPr lang="en-US" dirty="0"/>
              <a:t>Don’t panic</a:t>
            </a:r>
          </a:p>
          <a:p>
            <a:pPr lvl="1"/>
            <a:r>
              <a:rPr lang="en-US" dirty="0"/>
              <a:t>Read what you wrote very carefully</a:t>
            </a:r>
          </a:p>
        </p:txBody>
      </p:sp>
    </p:spTree>
    <p:extLst>
      <p:ext uri="{BB962C8B-B14F-4D97-AF65-F5344CB8AC3E}">
        <p14:creationId xmlns:p14="http://schemas.microsoft.com/office/powerpoint/2010/main" val="3031516564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Concise to-do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the next 24-48 hours:</a:t>
            </a:r>
          </a:p>
          <a:p>
            <a:pPr marL="0" indent="0">
              <a:buNone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Find course web page: go to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pkirlin.github.io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/pl-s23 </a:t>
            </a:r>
            <a:br>
              <a:rPr lang="en-US" dirty="0"/>
            </a:b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Read course syllabus.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Get set up using </a:t>
            </a:r>
            <a:r>
              <a:rPr lang="en-US" dirty="0" err="1"/>
              <a:t>DrRacket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Installation/configuration/use instructions on web page </a:t>
            </a:r>
          </a:p>
          <a:p>
            <a:pPr lvl="1"/>
            <a:r>
              <a:rPr lang="en-US" dirty="0"/>
              <a:t>Essential; no reason to delay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3491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Staying in touch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Piazza – a message board for college classes</a:t>
            </a:r>
          </a:p>
          <a:p>
            <a:pPr lvl="1"/>
            <a:r>
              <a:rPr lang="en-US" dirty="0"/>
              <a:t>For appropriate discussions and announcements</a:t>
            </a:r>
          </a:p>
          <a:p>
            <a:pPr lvl="1"/>
            <a:r>
              <a:rPr lang="en-US" dirty="0"/>
              <a:t>Use to get help – everyone can post and respond to questions.  Can even post and respond anonymously!</a:t>
            </a:r>
          </a:p>
          <a:p>
            <a:pPr lvl="1"/>
            <a:r>
              <a:rPr lang="en-US" dirty="0"/>
              <a:t>Just don’t post any code that gives away homework answers or parts of answers.</a:t>
            </a:r>
          </a:p>
        </p:txBody>
      </p:sp>
    </p:spTree>
    <p:extLst>
      <p:ext uri="{BB962C8B-B14F-4D97-AF65-F5344CB8AC3E}">
        <p14:creationId xmlns:p14="http://schemas.microsoft.com/office/powerpoint/2010/main" val="178756887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Syllabus: Office </a:t>
            </a:r>
            <a:r>
              <a:rPr lang="en-US" dirty="0"/>
              <a:t>hours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7772400" cy="4495800"/>
          </a:xfrm>
        </p:spPr>
        <p:txBody>
          <a:bodyPr/>
          <a:lstStyle/>
          <a:p>
            <a:pPr lvl="1"/>
            <a:endParaRPr lang="en-US" dirty="0"/>
          </a:p>
          <a:p>
            <a:r>
              <a:rPr lang="en-US" dirty="0"/>
              <a:t>Regular hours and locations on syllabus and webpage.</a:t>
            </a:r>
          </a:p>
          <a:p>
            <a:pPr lvl="1"/>
            <a:r>
              <a:rPr lang="en-US" dirty="0"/>
              <a:t>Changes as necessary announced on email list.</a:t>
            </a:r>
          </a:p>
          <a:p>
            <a:endParaRPr lang="en-US" dirty="0"/>
          </a:p>
          <a:p>
            <a:r>
              <a:rPr lang="en-US" dirty="0"/>
              <a:t>Use them</a:t>
            </a:r>
          </a:p>
          <a:p>
            <a:pPr lvl="1"/>
            <a:r>
              <a:rPr lang="en-US" i="1" dirty="0"/>
              <a:t>Please visit me.</a:t>
            </a:r>
          </a:p>
          <a:p>
            <a:pPr lvl="1"/>
            <a:r>
              <a:rPr lang="en-US" dirty="0"/>
              <a:t>Ideally not </a:t>
            </a:r>
            <a:r>
              <a:rPr lang="en-US" i="1" dirty="0"/>
              <a:t>just</a:t>
            </a:r>
            <a:r>
              <a:rPr lang="en-US" dirty="0"/>
              <a:t> for homework questions (but that’s good too).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7613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Syllabus: Textbooks, or lack thereof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required textbook</a:t>
            </a:r>
          </a:p>
          <a:p>
            <a:pPr lvl="1"/>
            <a:r>
              <a:rPr lang="en-US" dirty="0"/>
              <a:t>I will provide online references for details you want/need to know.</a:t>
            </a:r>
          </a:p>
          <a:p>
            <a:pPr lvl="1"/>
            <a:r>
              <a:rPr lang="en-US" dirty="0"/>
              <a:t>Lots of additional online resources we will use to cover Racket and advanced Java topics.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0449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Syllabus: Workload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Homework/projects, midterm, final exam.</a:t>
            </a:r>
            <a:br>
              <a:rPr lang="en-US" dirty="0"/>
            </a:br>
            <a:endParaRPr lang="en-US" dirty="0"/>
          </a:p>
          <a:p>
            <a:r>
              <a:rPr lang="en-US" dirty="0"/>
              <a:t>Make note of midterm and final exam dates.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Bring academic accommodation forms to me ASAP.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62973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Syllabus: 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Roughly 6-7 total, including a final project</a:t>
            </a:r>
          </a:p>
          <a:p>
            <a:endParaRPr lang="en-US" sz="1000" dirty="0"/>
          </a:p>
          <a:p>
            <a:r>
              <a:rPr lang="en-US" dirty="0"/>
              <a:t>To be done individually, unless otherwise specified (final project likely in pairs)</a:t>
            </a:r>
          </a:p>
          <a:p>
            <a:endParaRPr lang="en-US" sz="1000" dirty="0"/>
          </a:p>
          <a:p>
            <a:r>
              <a:rPr lang="en-US" dirty="0"/>
              <a:t>Doing the projects involves: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Understanding the concepts being addressed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Writing code demonstrating understanding of the concepts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Testing your code to ensure you understand and have correct programs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“Playing around” with variations, incorrect answers, etc.</a:t>
            </a:r>
          </a:p>
          <a:p>
            <a:pPr marL="457200" lvl="1" indent="0">
              <a:buNone/>
            </a:pPr>
            <a:r>
              <a:rPr lang="en-US" dirty="0"/>
              <a:t>I grade only (2), but focusing only on (2) makes your life more difficult</a:t>
            </a:r>
          </a:p>
          <a:p>
            <a:pPr marL="457200" lvl="1" indent="0"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818741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Laptops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will be times when we will be programming in class in partners.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 will announce these times in advance and suggest you bring a laptop if you can.  </a:t>
            </a:r>
            <a:br>
              <a:rPr lang="en-US" dirty="0"/>
            </a:br>
            <a:endParaRPr lang="en-US" dirty="0"/>
          </a:p>
          <a:p>
            <a:r>
              <a:rPr lang="en-US" dirty="0"/>
              <a:t>I will make sure each pair of people has a computer between them.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1829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60633</TotalTime>
  <Words>1585</Words>
  <Application>Microsoft Macintosh PowerPoint</Application>
  <PresentationFormat>On-screen Show (4:3)</PresentationFormat>
  <Paragraphs>229</Paragraphs>
  <Slides>29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Courier New</vt:lpstr>
      <vt:lpstr>Times New Roman</vt:lpstr>
      <vt:lpstr>dan_design_template</vt:lpstr>
      <vt:lpstr>CS 360  Programming Languages</vt:lpstr>
      <vt:lpstr>Welcome!</vt:lpstr>
      <vt:lpstr>Concise to-do list</vt:lpstr>
      <vt:lpstr>Staying in touch</vt:lpstr>
      <vt:lpstr>Syllabus: Office hours</vt:lpstr>
      <vt:lpstr>Syllabus: Textbooks, or lack thereof</vt:lpstr>
      <vt:lpstr>Syllabus: Workload</vt:lpstr>
      <vt:lpstr>Syllabus: Projects</vt:lpstr>
      <vt:lpstr>Laptops</vt:lpstr>
      <vt:lpstr>Academic Integrity</vt:lpstr>
      <vt:lpstr>A little about me</vt:lpstr>
      <vt:lpstr>A little about you</vt:lpstr>
      <vt:lpstr>Questions?</vt:lpstr>
      <vt:lpstr>What this course is about</vt:lpstr>
      <vt:lpstr>What this course is about</vt:lpstr>
      <vt:lpstr>My claim</vt:lpstr>
      <vt:lpstr>A strange environment</vt:lpstr>
      <vt:lpstr>Let's hop over to DrRacket</vt:lpstr>
      <vt:lpstr>A very simple Racket program</vt:lpstr>
      <vt:lpstr>Racket from the beginning</vt:lpstr>
      <vt:lpstr>Syntax vs semantics</vt:lpstr>
      <vt:lpstr>Definitions</vt:lpstr>
      <vt:lpstr>Expressions</vt:lpstr>
      <vt:lpstr>Expressions: Variables</vt:lpstr>
      <vt:lpstr>Expressions: Addition</vt:lpstr>
      <vt:lpstr>Expressions: Values</vt:lpstr>
      <vt:lpstr>A slightly tougher one</vt:lpstr>
      <vt:lpstr>The foundation we need</vt:lpstr>
      <vt:lpstr>Pragmatics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807</cp:revision>
  <cp:lastPrinted>2011-09-27T20:26:28Z</cp:lastPrinted>
  <dcterms:created xsi:type="dcterms:W3CDTF">2009-03-13T20:43:19Z</dcterms:created>
  <dcterms:modified xsi:type="dcterms:W3CDTF">2023-01-12T17:28:10Z</dcterms:modified>
</cp:coreProperties>
</file>

<file path=docProps/thumbnail.jpeg>
</file>